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omments/comment1.xml" ContentType="application/vnd.openxmlformats-officedocument.presentationml.comments+xml"/>
  <Override PartName="/ppt/notesSlides/notesSlide3.xml" ContentType="application/vnd.openxmlformats-officedocument.presentationml.notesSlide+xml"/>
  <Override PartName="/ppt/comments/comment2.xml" ContentType="application/vnd.openxmlformats-officedocument.presentationml.comment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4"/>
  </p:sldMasterIdLst>
  <p:notesMasterIdLst>
    <p:notesMasterId r:id="rId23"/>
  </p:notesMasterIdLst>
  <p:sldIdLst>
    <p:sldId id="256" r:id="rId5"/>
    <p:sldId id="257" r:id="rId6"/>
    <p:sldId id="260" r:id="rId7"/>
    <p:sldId id="262" r:id="rId8"/>
    <p:sldId id="271" r:id="rId9"/>
    <p:sldId id="266" r:id="rId10"/>
    <p:sldId id="267" r:id="rId11"/>
    <p:sldId id="268" r:id="rId12"/>
    <p:sldId id="263" r:id="rId13"/>
    <p:sldId id="270" r:id="rId14"/>
    <p:sldId id="272" r:id="rId15"/>
    <p:sldId id="269" r:id="rId16"/>
    <p:sldId id="273" r:id="rId17"/>
    <p:sldId id="264" r:id="rId18"/>
    <p:sldId id="275" r:id="rId19"/>
    <p:sldId id="274" r:id="rId20"/>
    <p:sldId id="276" r:id="rId21"/>
    <p:sldId id="259" r:id="rId22"/>
  </p:sldIdLst>
  <p:sldSz cx="9144000" cy="5143500" type="screen16x9"/>
  <p:notesSz cx="6858000" cy="9144000"/>
  <p:embeddedFontLst>
    <p:embeddedFont>
      <p:font typeface="Calibri Light" panose="020F0302020204030204" pitchFamily="34" charset="0"/>
      <p:regular r:id="rId24"/>
      <p:italic r:id="rId25"/>
    </p:embeddedFont>
    <p:embeddedFont>
      <p:font typeface="Roboto" panose="02000000000000000000" pitchFamily="2" charset="0"/>
      <p:regular r:id="rId26"/>
      <p:bold r:id="rId27"/>
      <p:italic r:id="rId28"/>
      <p:boldItalic r:id="rId29"/>
    </p:embeddedFont>
    <p:embeddedFont>
      <p:font typeface="Roboto Medium" panose="02000000000000000000" pitchFamily="2" charset="0"/>
      <p:regular r:id="rId30"/>
      <p:bold r:id="rId31"/>
      <p:italic r:id="rId32"/>
      <p:boldItalic r:id="rId33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Kola Akinsomi" initials="KA" lastIdx="1" clrIdx="0">
    <p:extLst>
      <p:ext uri="{19B8F6BF-5375-455C-9EA6-DF929625EA0E}">
        <p15:presenceInfo xmlns:p15="http://schemas.microsoft.com/office/powerpoint/2012/main" userId="S-1-5-21-2720972321-1180406982-1099396469-495437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>
    <p:restoredLeft sz="0" autoAdjust="0"/>
    <p:restoredTop sz="91634" autoAdjust="0"/>
  </p:normalViewPr>
  <p:slideViewPr>
    <p:cSldViewPr snapToGrid="0">
      <p:cViewPr varScale="1">
        <p:scale>
          <a:sx n="83" d="100"/>
          <a:sy n="83" d="100"/>
        </p:scale>
        <p:origin x="1404" y="84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font" Target="fonts/font3.fntdata"/><Relationship Id="rId21" Type="http://schemas.openxmlformats.org/officeDocument/2006/relationships/slide" Target="slides/slide17.xml"/><Relationship Id="rId34" Type="http://schemas.openxmlformats.org/officeDocument/2006/relationships/commentAuthors" Target="commentAuthor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font" Target="fonts/font2.fntdata"/><Relationship Id="rId33" Type="http://schemas.openxmlformats.org/officeDocument/2006/relationships/font" Target="fonts/font10.fntdata"/><Relationship Id="rId38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font" Target="fonts/font6.fntdata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font" Target="fonts/font1.fntdata"/><Relationship Id="rId32" Type="http://schemas.openxmlformats.org/officeDocument/2006/relationships/font" Target="fonts/font9.fntdata"/><Relationship Id="rId37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notesMaster" Target="notesMasters/notesMaster1.xml"/><Relationship Id="rId28" Type="http://schemas.openxmlformats.org/officeDocument/2006/relationships/font" Target="fonts/font5.fntdata"/><Relationship Id="rId36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font" Target="fonts/font8.fntdata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font" Target="fonts/font4.fntdata"/><Relationship Id="rId30" Type="http://schemas.openxmlformats.org/officeDocument/2006/relationships/font" Target="fonts/font7.fntdata"/><Relationship Id="rId35" Type="http://schemas.openxmlformats.org/officeDocument/2006/relationships/presProps" Target="presProps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3-07-12T10:18:20.299" idx="1">
    <p:pos x="5760" y="0"/>
    <p:text/>
    <p:extLst>
      <p:ext uri="{C676402C-5697-4E1C-873F-D02D1690AC5C}">
        <p15:threadingInfo xmlns:p15="http://schemas.microsoft.com/office/powerpoint/2012/main" timeZoneBias="-120"/>
      </p:ext>
    </p:extLst>
  </p:cm>
</p:cmLst>
</file>

<file path=ppt/comments/comment2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3-07-12T10:18:20.299" idx="1">
    <p:pos x="5760" y="0"/>
    <p:text/>
    <p:extLst>
      <p:ext uri="{C676402C-5697-4E1C-873F-D02D1690AC5C}">
        <p15:threadingInfo xmlns:p15="http://schemas.microsoft.com/office/powerpoint/2012/main" timeZoneBias="-120"/>
      </p:ext>
    </p:extLst>
  </p:cm>
</p:cmLst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g1f8bc09bd5a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1" name="Google Shape;61;g1f8bc09bd5a_0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56228507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g1f8bc09bd5a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1" name="Google Shape;61;g1f8bc09bd5a_0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94242727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g1f8bc09bd5a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1" name="Google Shape;61;g1f8bc09bd5a_0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05857820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g1f8bc09bd5a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1" name="Google Shape;61;g1f8bc09bd5a_0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6015667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g1f8bc09bd5a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1" name="Google Shape;61;g1f8bc09bd5a_0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84323654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g1f8bc09bd5a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1" name="Google Shape;61;g1f8bc09bd5a_0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5359026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g1f8bc09bd5a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1" name="Google Shape;61;g1f8bc09bd5a_0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29236197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g1f8bc09bd5a_0_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5" name="Google Shape;75;g1f8bc09bd5a_0_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g1f8bc09bd5a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1" name="Google Shape;61;g1f8bc09bd5a_0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g1f8bc09bd5a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1" name="Google Shape;61;g1f8bc09bd5a_0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70755151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g1f8bc09bd5a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1" name="Google Shape;61;g1f8bc09bd5a_0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39549929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g1f8bc09bd5a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1" name="Google Shape;61;g1f8bc09bd5a_0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48498032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g1f8bc09bd5a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1" name="Google Shape;61;g1f8bc09bd5a_0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86068909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g1f8bc09bd5a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1" name="Google Shape;61;g1f8bc09bd5a_0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12557387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g1f8bc09bd5a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1" name="Google Shape;61;g1f8bc09bd5a_0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0663236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g1f8bc09bd5a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1" name="Google Shape;61;g1f8bc09bd5a_0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320210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1428" b="1" i="0">
                <a:solidFill>
                  <a:schemeClr val="tx1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1462" b="0" i="0">
                <a:solidFill>
                  <a:srgbClr val="203864"/>
                </a:solidFill>
                <a:latin typeface="Calibri Light"/>
                <a:cs typeface="Calibri Light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326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marL="8637">
              <a:lnSpc>
                <a:spcPts val="1540"/>
              </a:lnSpc>
            </a:pPr>
            <a:r>
              <a:rPr lang="en-ZA" spc="17"/>
              <a:t>www.apievent</a:t>
            </a:r>
            <a:r>
              <a:rPr lang="en-ZA" spc="-245"/>
              <a:t> </a:t>
            </a:r>
            <a:r>
              <a:rPr lang="en-ZA" spc="-17"/>
              <a:t>s.com</a:t>
            </a:r>
            <a:endParaRPr lang="en-ZA" spc="-17" dirty="0"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7/13/2023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6482086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60" r:id="rId1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comments" Target="../comments/comment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comments" Target="../comments/commen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Google Shape;54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55" name="Google Shape;55;p13"/>
          <p:cNvSpPr/>
          <p:nvPr/>
        </p:nvSpPr>
        <p:spPr>
          <a:xfrm>
            <a:off x="2919550" y="2000800"/>
            <a:ext cx="5987100" cy="1958700"/>
          </a:xfrm>
          <a:prstGeom prst="rect">
            <a:avLst/>
          </a:prstGeom>
          <a:solidFill>
            <a:srgbClr val="FFFFFF">
              <a:alpha val="875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00"/>
          </a:p>
        </p:txBody>
      </p:sp>
      <p:sp>
        <p:nvSpPr>
          <p:cNvPr id="56" name="Google Shape;56;p13"/>
          <p:cNvSpPr txBox="1"/>
          <p:nvPr/>
        </p:nvSpPr>
        <p:spPr>
          <a:xfrm>
            <a:off x="3608648" y="1932955"/>
            <a:ext cx="5298000" cy="22513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Arial"/>
              <a:buNone/>
            </a:pPr>
            <a:r>
              <a:rPr lang="en-ZA" sz="2200" b="1" dirty="0">
                <a:solidFill>
                  <a:schemeClr val="tx1"/>
                </a:solidFill>
                <a:latin typeface="Times New Roman" panose="02020603050405020304" pitchFamily="18" charset="0"/>
                <a:ea typeface="Roboto"/>
                <a:cs typeface="Times New Roman" panose="02020603050405020304" pitchFamily="18" charset="0"/>
                <a:sym typeface="Roboto"/>
              </a:rPr>
              <a:t>Investing in Senior Living Development</a:t>
            </a:r>
          </a:p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Arial"/>
              <a:buNone/>
            </a:pPr>
            <a:r>
              <a:rPr lang="en-ZA" sz="1800" dirty="0">
                <a:solidFill>
                  <a:schemeClr val="tx1"/>
                </a:solidFill>
                <a:latin typeface="Times New Roman" panose="02020603050405020304" pitchFamily="18" charset="0"/>
                <a:ea typeface="Roboto"/>
                <a:cs typeface="Times New Roman" panose="02020603050405020304" pitchFamily="18" charset="0"/>
                <a:sym typeface="Roboto"/>
              </a:rPr>
              <a:t>Investment, Development, and Operating Models.</a:t>
            </a:r>
            <a:endParaRPr sz="1800" dirty="0">
              <a:solidFill>
                <a:schemeClr val="tx1"/>
              </a:solidFill>
              <a:latin typeface="Roboto Medium"/>
              <a:ea typeface="Roboto Medium"/>
              <a:cs typeface="Roboto Medium"/>
              <a:sym typeface="Roboto Medium"/>
            </a:endParaRPr>
          </a:p>
          <a:p>
            <a:pPr marL="0" lvl="0" indent="0" algn="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500"/>
              <a:buFont typeface="Arial"/>
              <a:buNone/>
            </a:pPr>
            <a:endParaRPr lang="en-ZA" sz="1200" dirty="0">
              <a:solidFill>
                <a:schemeClr val="tx1"/>
              </a:solidFill>
              <a:latin typeface="Roboto Medium"/>
              <a:ea typeface="Roboto Medium"/>
              <a:cs typeface="Roboto Medium"/>
              <a:sym typeface="Roboto Medium"/>
            </a:endParaRPr>
          </a:p>
          <a:p>
            <a:pPr marL="0" lvl="0" indent="0" algn="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500"/>
              <a:buFont typeface="Arial"/>
              <a:buNone/>
            </a:pPr>
            <a:r>
              <a:rPr lang="en-ZA" sz="1700" dirty="0">
                <a:solidFill>
                  <a:schemeClr val="tx1"/>
                </a:solidFill>
                <a:latin typeface="Roboto Medium"/>
                <a:ea typeface="Roboto Medium"/>
                <a:cs typeface="Roboto Medium"/>
                <a:sym typeface="Roboto Medium"/>
              </a:rPr>
              <a:t>Prof Kola Akinsomi. Ph.D., MRICS.</a:t>
            </a:r>
            <a:endParaRPr sz="1700" dirty="0">
              <a:solidFill>
                <a:schemeClr val="tx1"/>
              </a:solidFill>
              <a:latin typeface="Roboto Medium"/>
              <a:ea typeface="Roboto Medium"/>
              <a:cs typeface="Roboto Medium"/>
              <a:sym typeface="Roboto Medium"/>
            </a:endParaRPr>
          </a:p>
          <a:p>
            <a:pPr marL="0" lvl="0" indent="0" algn="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Arial"/>
              <a:buNone/>
            </a:pPr>
            <a:r>
              <a:rPr lang="en" sz="1200" dirty="0">
                <a:solidFill>
                  <a:schemeClr val="tx1"/>
                </a:solidFill>
                <a:latin typeface="Roboto"/>
                <a:ea typeface="Roboto"/>
                <a:cs typeface="Roboto"/>
                <a:sym typeface="Roboto"/>
              </a:rPr>
              <a:t>President, African Real Estate Society.</a:t>
            </a:r>
          </a:p>
          <a:p>
            <a:pPr marL="0" lvl="0" indent="0" algn="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Arial"/>
              <a:buNone/>
            </a:pPr>
            <a:r>
              <a:rPr lang="en" sz="1200" dirty="0">
                <a:solidFill>
                  <a:schemeClr val="tx1"/>
                </a:solidFill>
                <a:latin typeface="Roboto"/>
                <a:ea typeface="Roboto"/>
                <a:cs typeface="Roboto"/>
                <a:sym typeface="Roboto"/>
              </a:rPr>
              <a:t>Associate Professor, Wits University</a:t>
            </a:r>
            <a:r>
              <a:rPr lang="en" sz="1200" dirty="0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rPr>
              <a:t>.</a:t>
            </a:r>
          </a:p>
          <a:p>
            <a:pPr marL="0" lvl="0" indent="0" algn="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Arial"/>
              <a:buNone/>
            </a:pPr>
            <a:r>
              <a:rPr lang="en" sz="1200" dirty="0">
                <a:solidFill>
                  <a:schemeClr val="tx1"/>
                </a:solidFill>
                <a:latin typeface="Roboto"/>
                <a:ea typeface="Roboto"/>
                <a:cs typeface="Roboto"/>
                <a:sym typeface="Roboto"/>
              </a:rPr>
              <a:t>Chief Economist, RealQuant Analytics.</a:t>
            </a:r>
          </a:p>
          <a:p>
            <a:pPr marL="0" lvl="0" indent="0" algn="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Arial"/>
              <a:buNone/>
            </a:pPr>
            <a:r>
              <a:rPr lang="en" sz="1700" dirty="0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endParaRPr sz="900" dirty="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57" name="Google Shape;57;p13"/>
          <p:cNvSpPr txBox="1"/>
          <p:nvPr/>
        </p:nvSpPr>
        <p:spPr>
          <a:xfrm>
            <a:off x="-498025" y="411875"/>
            <a:ext cx="62373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58" name="Google Shape;58;p1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776125" y="227700"/>
            <a:ext cx="2130523" cy="1198422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5"/>
          <a:srcRect l="36706" t="1" b="-1018"/>
          <a:stretch/>
        </p:blipFill>
        <p:spPr>
          <a:xfrm>
            <a:off x="6776125" y="139929"/>
            <a:ext cx="2130523" cy="1286193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617364" y="241757"/>
            <a:ext cx="5542787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sz="2200" b="1" dirty="0"/>
              <a:t>Senior Living: Operating Models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49479" y="771787"/>
            <a:ext cx="8045043" cy="53245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en-ZA" sz="2000" dirty="0"/>
              <a:t>Life Rights System: This means that a resident buys the rights to occupy a certain unit. In addition to the cost of the unit the resident will also need to pay a monthly levy, which covers rates, electricity and water. The levy cost is based on the square </a:t>
            </a:r>
            <a:r>
              <a:rPr lang="en-ZA" sz="2000" dirty="0" err="1"/>
              <a:t>meterage</a:t>
            </a:r>
            <a:r>
              <a:rPr lang="en-ZA" sz="2000" dirty="0"/>
              <a:t> of the unit.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endParaRPr lang="en-ZA" sz="2000" dirty="0"/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ZA" sz="2000" dirty="0"/>
              <a:t>Upon termination of the agreement the purchaser or the purchasers estate shall be entitled to receive a portion of the </a:t>
            </a:r>
            <a:r>
              <a:rPr lang="en-ZA" sz="2000" b="1" dirty="0"/>
              <a:t>resale price</a:t>
            </a:r>
            <a:r>
              <a:rPr lang="en-ZA" sz="2000" dirty="0"/>
              <a:t> of the life right.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endParaRPr lang="en-ZA" sz="2000" dirty="0"/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ZA" sz="2000" dirty="0"/>
              <a:t>Full Ownership of own unit in a sectional title complex- Own unit as investment.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endParaRPr lang="en-ZA" sz="2000" dirty="0"/>
          </a:p>
          <a:p>
            <a:pPr marL="285750" indent="-285750">
              <a:buFont typeface="Wingdings" panose="05000000000000000000" pitchFamily="2" charset="2"/>
              <a:buChar char="q"/>
            </a:pPr>
            <a:endParaRPr lang="en-ZA" sz="2000" dirty="0"/>
          </a:p>
          <a:p>
            <a:pPr marL="285750" indent="-285750">
              <a:buFont typeface="Wingdings" panose="05000000000000000000" pitchFamily="2" charset="2"/>
              <a:buChar char="q"/>
            </a:pPr>
            <a:endParaRPr lang="en-ZA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q"/>
            </a:pPr>
            <a:endParaRPr lang="en-ZA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ZA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7475308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124227" y="120982"/>
            <a:ext cx="753363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ZA" sz="1500" b="1" dirty="0"/>
              <a:t>Senior Living Developments: A variability in choice</a:t>
            </a:r>
          </a:p>
          <a:p>
            <a:pPr algn="ctr"/>
            <a:r>
              <a:rPr lang="en-ZA" sz="1500" b="1" dirty="0"/>
              <a:t>City Living: Developer- Central Developments Property Group </a:t>
            </a:r>
            <a:r>
              <a:rPr lang="en-ZA" sz="1500" b="1" dirty="0" err="1"/>
              <a:t>Olivedale</a:t>
            </a:r>
            <a:r>
              <a:rPr lang="en-ZA" sz="1500" b="1" dirty="0"/>
              <a:t> Retirement Village (Affordable?)</a:t>
            </a:r>
          </a:p>
          <a:p>
            <a:pPr algn="ctr"/>
            <a:r>
              <a:rPr lang="en-ZA" sz="1500" b="1" dirty="0"/>
              <a:t>R580,000 to R3m: Location: </a:t>
            </a:r>
            <a:r>
              <a:rPr lang="en-ZA" sz="1500" b="1" dirty="0" err="1"/>
              <a:t>Randburg</a:t>
            </a:r>
            <a:endParaRPr lang="en-ZA" sz="15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422158" y="1443118"/>
            <a:ext cx="8339879" cy="80945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q"/>
            </a:pPr>
            <a:endParaRPr lang="en-ZA" sz="2000" dirty="0"/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en-ZA" sz="2000" dirty="0"/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en-ZA" sz="2000" dirty="0"/>
          </a:p>
          <a:p>
            <a:pPr marL="342900" indent="-342900">
              <a:buFont typeface="Wingdings" panose="05000000000000000000" pitchFamily="2" charset="2"/>
              <a:buChar char="q"/>
            </a:pPr>
            <a:endParaRPr lang="en-ZA" sz="2000" dirty="0"/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en-ZA" sz="2000" dirty="0"/>
          </a:p>
          <a:p>
            <a:endParaRPr lang="en-ZA" sz="2000" dirty="0"/>
          </a:p>
          <a:p>
            <a:pPr marL="342900" indent="-342900">
              <a:buFont typeface="Wingdings" panose="05000000000000000000" pitchFamily="2" charset="2"/>
              <a:buChar char="q"/>
            </a:pPr>
            <a:endParaRPr lang="en-ZA" sz="2000" b="1" dirty="0"/>
          </a:p>
          <a:p>
            <a:pPr marL="342900" indent="-342900">
              <a:buFont typeface="Wingdings" panose="05000000000000000000" pitchFamily="2" charset="2"/>
              <a:buChar char="q"/>
            </a:pPr>
            <a:endParaRPr lang="en-ZA" sz="2000" dirty="0"/>
          </a:p>
          <a:p>
            <a:endParaRPr lang="en-ZA" sz="2000" dirty="0"/>
          </a:p>
          <a:p>
            <a:pPr marL="285750" indent="-285750">
              <a:buFont typeface="Wingdings" panose="05000000000000000000" pitchFamily="2" charset="2"/>
              <a:buChar char="q"/>
            </a:pPr>
            <a:endParaRPr lang="en-ZA" sz="2000" dirty="0"/>
          </a:p>
          <a:p>
            <a:pPr marL="285750" indent="-285750">
              <a:buFont typeface="Wingdings" panose="05000000000000000000" pitchFamily="2" charset="2"/>
              <a:buChar char="q"/>
            </a:pPr>
            <a:endParaRPr lang="en-ZA" sz="2000" dirty="0"/>
          </a:p>
          <a:p>
            <a:pPr marL="285750" indent="-285750">
              <a:buFont typeface="Wingdings" panose="05000000000000000000" pitchFamily="2" charset="2"/>
              <a:buChar char="q"/>
            </a:pPr>
            <a:endParaRPr lang="en-ZA" sz="2000" dirty="0"/>
          </a:p>
          <a:p>
            <a:pPr marL="285750" indent="-285750">
              <a:buFont typeface="Wingdings" panose="05000000000000000000" pitchFamily="2" charset="2"/>
              <a:buChar char="q"/>
            </a:pPr>
            <a:endParaRPr lang="en-ZA" sz="2000" dirty="0"/>
          </a:p>
          <a:p>
            <a:pPr marL="285750" indent="-285750">
              <a:buFont typeface="Wingdings" panose="05000000000000000000" pitchFamily="2" charset="2"/>
              <a:buChar char="q"/>
            </a:pPr>
            <a:endParaRPr lang="en-ZA" sz="2000" dirty="0"/>
          </a:p>
          <a:p>
            <a:pPr marL="285750" indent="-285750">
              <a:buFont typeface="Wingdings" panose="05000000000000000000" pitchFamily="2" charset="2"/>
              <a:buChar char="q"/>
            </a:pPr>
            <a:endParaRPr lang="en-ZA" sz="2000" dirty="0"/>
          </a:p>
          <a:p>
            <a:pPr marL="285750" indent="-285750">
              <a:buFont typeface="Wingdings" panose="05000000000000000000" pitchFamily="2" charset="2"/>
              <a:buChar char="q"/>
            </a:pPr>
            <a:endParaRPr lang="en-ZA" sz="2000" dirty="0"/>
          </a:p>
          <a:p>
            <a:pPr marL="285750" indent="-285750">
              <a:buFont typeface="Wingdings" panose="05000000000000000000" pitchFamily="2" charset="2"/>
              <a:buChar char="q"/>
            </a:pPr>
            <a:endParaRPr lang="en-ZA" sz="2000" dirty="0"/>
          </a:p>
          <a:p>
            <a:pPr marL="285750" indent="-285750">
              <a:buFont typeface="Wingdings" panose="05000000000000000000" pitchFamily="2" charset="2"/>
              <a:buChar char="q"/>
            </a:pPr>
            <a:endParaRPr lang="en-ZA" sz="2000" b="1" dirty="0"/>
          </a:p>
          <a:p>
            <a:pPr marL="285750" indent="-285750">
              <a:buFont typeface="Wingdings" panose="05000000000000000000" pitchFamily="2" charset="2"/>
              <a:buChar char="q"/>
            </a:pPr>
            <a:endParaRPr lang="en-ZA" sz="2000" b="1" dirty="0"/>
          </a:p>
          <a:p>
            <a:pPr marL="285750" indent="-285750">
              <a:buFont typeface="Wingdings" panose="05000000000000000000" pitchFamily="2" charset="2"/>
              <a:buChar char="q"/>
            </a:pPr>
            <a:endParaRPr lang="en-ZA" sz="2000" dirty="0"/>
          </a:p>
          <a:p>
            <a:pPr marL="285750" indent="-285750">
              <a:buFont typeface="Wingdings" panose="05000000000000000000" pitchFamily="2" charset="2"/>
              <a:buChar char="q"/>
            </a:pPr>
            <a:endParaRPr lang="en-ZA" sz="2000" dirty="0"/>
          </a:p>
          <a:p>
            <a:pPr marL="285750" indent="-285750">
              <a:buFont typeface="Wingdings" panose="05000000000000000000" pitchFamily="2" charset="2"/>
              <a:buChar char="q"/>
            </a:pPr>
            <a:endParaRPr lang="en-ZA" sz="2000" dirty="0"/>
          </a:p>
          <a:p>
            <a:pPr marL="285750" indent="-285750">
              <a:buFont typeface="Wingdings" panose="05000000000000000000" pitchFamily="2" charset="2"/>
              <a:buChar char="q"/>
            </a:pPr>
            <a:endParaRPr lang="en-ZA" sz="2000" dirty="0"/>
          </a:p>
          <a:p>
            <a:pPr marL="285750" indent="-285750">
              <a:buFont typeface="Wingdings" panose="05000000000000000000" pitchFamily="2" charset="2"/>
              <a:buChar char="q"/>
            </a:pPr>
            <a:endParaRPr lang="en-ZA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q"/>
            </a:pPr>
            <a:endParaRPr lang="en-ZA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ZA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24227" y="1217668"/>
            <a:ext cx="7302142" cy="3678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470304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124227" y="120982"/>
            <a:ext cx="753363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ZA" sz="1800" b="1" dirty="0"/>
              <a:t>Senior Living Developments: A variability in choice</a:t>
            </a:r>
          </a:p>
          <a:p>
            <a:pPr algn="ctr"/>
            <a:r>
              <a:rPr lang="en-ZA" sz="1800" b="1" dirty="0"/>
              <a:t>City Living: Developer- Circle Senior Living (Premium?)</a:t>
            </a:r>
          </a:p>
          <a:p>
            <a:pPr algn="ctr"/>
            <a:r>
              <a:rPr lang="en-ZA" sz="1800" b="1" dirty="0"/>
              <a:t>R2.5m to R8m: Location: Sandown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22158" y="1443118"/>
            <a:ext cx="8339879" cy="80945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q"/>
            </a:pPr>
            <a:endParaRPr lang="en-ZA" sz="2000" dirty="0"/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en-ZA" sz="2000" dirty="0"/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en-ZA" sz="2000" dirty="0"/>
          </a:p>
          <a:p>
            <a:pPr marL="342900" indent="-342900">
              <a:buFont typeface="Wingdings" panose="05000000000000000000" pitchFamily="2" charset="2"/>
              <a:buChar char="q"/>
            </a:pPr>
            <a:endParaRPr lang="en-ZA" sz="2000" dirty="0"/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en-ZA" sz="2000" dirty="0"/>
          </a:p>
          <a:p>
            <a:endParaRPr lang="en-ZA" sz="2000" dirty="0"/>
          </a:p>
          <a:p>
            <a:pPr marL="342900" indent="-342900">
              <a:buFont typeface="Wingdings" panose="05000000000000000000" pitchFamily="2" charset="2"/>
              <a:buChar char="q"/>
            </a:pPr>
            <a:endParaRPr lang="en-ZA" sz="2000" b="1" dirty="0"/>
          </a:p>
          <a:p>
            <a:pPr marL="342900" indent="-342900">
              <a:buFont typeface="Wingdings" panose="05000000000000000000" pitchFamily="2" charset="2"/>
              <a:buChar char="q"/>
            </a:pPr>
            <a:endParaRPr lang="en-ZA" sz="2000" dirty="0"/>
          </a:p>
          <a:p>
            <a:endParaRPr lang="en-ZA" sz="2000" dirty="0"/>
          </a:p>
          <a:p>
            <a:pPr marL="285750" indent="-285750">
              <a:buFont typeface="Wingdings" panose="05000000000000000000" pitchFamily="2" charset="2"/>
              <a:buChar char="q"/>
            </a:pPr>
            <a:endParaRPr lang="en-ZA" sz="2000" dirty="0"/>
          </a:p>
          <a:p>
            <a:pPr marL="285750" indent="-285750">
              <a:buFont typeface="Wingdings" panose="05000000000000000000" pitchFamily="2" charset="2"/>
              <a:buChar char="q"/>
            </a:pPr>
            <a:endParaRPr lang="en-ZA" sz="2000" dirty="0"/>
          </a:p>
          <a:p>
            <a:pPr marL="285750" indent="-285750">
              <a:buFont typeface="Wingdings" panose="05000000000000000000" pitchFamily="2" charset="2"/>
              <a:buChar char="q"/>
            </a:pPr>
            <a:endParaRPr lang="en-ZA" sz="2000" dirty="0"/>
          </a:p>
          <a:p>
            <a:pPr marL="285750" indent="-285750">
              <a:buFont typeface="Wingdings" panose="05000000000000000000" pitchFamily="2" charset="2"/>
              <a:buChar char="q"/>
            </a:pPr>
            <a:endParaRPr lang="en-ZA" sz="2000" dirty="0"/>
          </a:p>
          <a:p>
            <a:pPr marL="285750" indent="-285750">
              <a:buFont typeface="Wingdings" panose="05000000000000000000" pitchFamily="2" charset="2"/>
              <a:buChar char="q"/>
            </a:pPr>
            <a:endParaRPr lang="en-ZA" sz="2000" dirty="0"/>
          </a:p>
          <a:p>
            <a:pPr marL="285750" indent="-285750">
              <a:buFont typeface="Wingdings" panose="05000000000000000000" pitchFamily="2" charset="2"/>
              <a:buChar char="q"/>
            </a:pPr>
            <a:endParaRPr lang="en-ZA" sz="2000" dirty="0"/>
          </a:p>
          <a:p>
            <a:pPr marL="285750" indent="-285750">
              <a:buFont typeface="Wingdings" panose="05000000000000000000" pitchFamily="2" charset="2"/>
              <a:buChar char="q"/>
            </a:pPr>
            <a:endParaRPr lang="en-ZA" sz="2000" dirty="0"/>
          </a:p>
          <a:p>
            <a:pPr marL="285750" indent="-285750">
              <a:buFont typeface="Wingdings" panose="05000000000000000000" pitchFamily="2" charset="2"/>
              <a:buChar char="q"/>
            </a:pPr>
            <a:endParaRPr lang="en-ZA" sz="2000" dirty="0"/>
          </a:p>
          <a:p>
            <a:pPr marL="285750" indent="-285750">
              <a:buFont typeface="Wingdings" panose="05000000000000000000" pitchFamily="2" charset="2"/>
              <a:buChar char="q"/>
            </a:pPr>
            <a:endParaRPr lang="en-ZA" sz="2000" b="1" dirty="0"/>
          </a:p>
          <a:p>
            <a:pPr marL="285750" indent="-285750">
              <a:buFont typeface="Wingdings" panose="05000000000000000000" pitchFamily="2" charset="2"/>
              <a:buChar char="q"/>
            </a:pPr>
            <a:endParaRPr lang="en-ZA" sz="2000" b="1" dirty="0"/>
          </a:p>
          <a:p>
            <a:pPr marL="285750" indent="-285750">
              <a:buFont typeface="Wingdings" panose="05000000000000000000" pitchFamily="2" charset="2"/>
              <a:buChar char="q"/>
            </a:pPr>
            <a:endParaRPr lang="en-ZA" sz="2000" dirty="0"/>
          </a:p>
          <a:p>
            <a:pPr marL="285750" indent="-285750">
              <a:buFont typeface="Wingdings" panose="05000000000000000000" pitchFamily="2" charset="2"/>
              <a:buChar char="q"/>
            </a:pPr>
            <a:endParaRPr lang="en-ZA" sz="2000" dirty="0"/>
          </a:p>
          <a:p>
            <a:pPr marL="285750" indent="-285750">
              <a:buFont typeface="Wingdings" panose="05000000000000000000" pitchFamily="2" charset="2"/>
              <a:buChar char="q"/>
            </a:pPr>
            <a:endParaRPr lang="en-ZA" sz="2000" dirty="0"/>
          </a:p>
          <a:p>
            <a:pPr marL="285750" indent="-285750">
              <a:buFont typeface="Wingdings" panose="05000000000000000000" pitchFamily="2" charset="2"/>
              <a:buChar char="q"/>
            </a:pPr>
            <a:endParaRPr lang="en-ZA" sz="2000" dirty="0"/>
          </a:p>
          <a:p>
            <a:pPr marL="285750" indent="-285750">
              <a:buFont typeface="Wingdings" panose="05000000000000000000" pitchFamily="2" charset="2"/>
              <a:buChar char="q"/>
            </a:pPr>
            <a:endParaRPr lang="en-ZA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q"/>
            </a:pPr>
            <a:endParaRPr lang="en-ZA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ZA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6998" y="1016653"/>
            <a:ext cx="7535118" cy="40414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607841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124227" y="120982"/>
            <a:ext cx="753363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ZA" sz="1800" b="1" dirty="0"/>
              <a:t>Senior Living Developments: A variability in choice</a:t>
            </a:r>
          </a:p>
          <a:p>
            <a:pPr algn="ctr"/>
            <a:r>
              <a:rPr lang="en-ZA" sz="1800" b="1" dirty="0"/>
              <a:t>Coastal Living: Developer- </a:t>
            </a:r>
            <a:r>
              <a:rPr lang="en-ZA" sz="1800" b="1" dirty="0" err="1"/>
              <a:t>Auria</a:t>
            </a:r>
            <a:r>
              <a:rPr lang="en-ZA" sz="1800" b="1" dirty="0"/>
              <a:t> Senior Living (Premium)</a:t>
            </a:r>
          </a:p>
          <a:p>
            <a:pPr algn="ctr"/>
            <a:r>
              <a:rPr lang="en-ZA" sz="1800" b="1" dirty="0"/>
              <a:t>ZARN/A: Location: KZN North Coast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22158" y="1443118"/>
            <a:ext cx="8339879" cy="80945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q"/>
            </a:pPr>
            <a:endParaRPr lang="en-ZA" sz="2000" dirty="0"/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en-ZA" sz="2000" dirty="0"/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en-ZA" sz="2000" dirty="0"/>
          </a:p>
          <a:p>
            <a:pPr marL="342900" indent="-342900">
              <a:buFont typeface="Wingdings" panose="05000000000000000000" pitchFamily="2" charset="2"/>
              <a:buChar char="q"/>
            </a:pPr>
            <a:endParaRPr lang="en-ZA" sz="2000" dirty="0"/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en-ZA" sz="2000" dirty="0"/>
          </a:p>
          <a:p>
            <a:endParaRPr lang="en-ZA" sz="2000" dirty="0"/>
          </a:p>
          <a:p>
            <a:pPr marL="342900" indent="-342900">
              <a:buFont typeface="Wingdings" panose="05000000000000000000" pitchFamily="2" charset="2"/>
              <a:buChar char="q"/>
            </a:pPr>
            <a:endParaRPr lang="en-ZA" sz="2000" b="1" dirty="0"/>
          </a:p>
          <a:p>
            <a:pPr marL="342900" indent="-342900">
              <a:buFont typeface="Wingdings" panose="05000000000000000000" pitchFamily="2" charset="2"/>
              <a:buChar char="q"/>
            </a:pPr>
            <a:endParaRPr lang="en-ZA" sz="2000" dirty="0"/>
          </a:p>
          <a:p>
            <a:endParaRPr lang="en-ZA" sz="2000" dirty="0"/>
          </a:p>
          <a:p>
            <a:pPr marL="285750" indent="-285750">
              <a:buFont typeface="Wingdings" panose="05000000000000000000" pitchFamily="2" charset="2"/>
              <a:buChar char="q"/>
            </a:pPr>
            <a:endParaRPr lang="en-ZA" sz="2000" dirty="0"/>
          </a:p>
          <a:p>
            <a:pPr marL="285750" indent="-285750">
              <a:buFont typeface="Wingdings" panose="05000000000000000000" pitchFamily="2" charset="2"/>
              <a:buChar char="q"/>
            </a:pPr>
            <a:endParaRPr lang="en-ZA" sz="2000" dirty="0"/>
          </a:p>
          <a:p>
            <a:pPr marL="285750" indent="-285750">
              <a:buFont typeface="Wingdings" panose="05000000000000000000" pitchFamily="2" charset="2"/>
              <a:buChar char="q"/>
            </a:pPr>
            <a:endParaRPr lang="en-ZA" sz="2000" dirty="0"/>
          </a:p>
          <a:p>
            <a:pPr marL="285750" indent="-285750">
              <a:buFont typeface="Wingdings" panose="05000000000000000000" pitchFamily="2" charset="2"/>
              <a:buChar char="q"/>
            </a:pPr>
            <a:endParaRPr lang="en-ZA" sz="2000" dirty="0"/>
          </a:p>
          <a:p>
            <a:pPr marL="285750" indent="-285750">
              <a:buFont typeface="Wingdings" panose="05000000000000000000" pitchFamily="2" charset="2"/>
              <a:buChar char="q"/>
            </a:pPr>
            <a:endParaRPr lang="en-ZA" sz="2000" dirty="0"/>
          </a:p>
          <a:p>
            <a:pPr marL="285750" indent="-285750">
              <a:buFont typeface="Wingdings" panose="05000000000000000000" pitchFamily="2" charset="2"/>
              <a:buChar char="q"/>
            </a:pPr>
            <a:endParaRPr lang="en-ZA" sz="2000" dirty="0"/>
          </a:p>
          <a:p>
            <a:pPr marL="285750" indent="-285750">
              <a:buFont typeface="Wingdings" panose="05000000000000000000" pitchFamily="2" charset="2"/>
              <a:buChar char="q"/>
            </a:pPr>
            <a:endParaRPr lang="en-ZA" sz="2000" dirty="0"/>
          </a:p>
          <a:p>
            <a:pPr marL="285750" indent="-285750">
              <a:buFont typeface="Wingdings" panose="05000000000000000000" pitchFamily="2" charset="2"/>
              <a:buChar char="q"/>
            </a:pPr>
            <a:endParaRPr lang="en-ZA" sz="2000" dirty="0"/>
          </a:p>
          <a:p>
            <a:pPr marL="285750" indent="-285750">
              <a:buFont typeface="Wingdings" panose="05000000000000000000" pitchFamily="2" charset="2"/>
              <a:buChar char="q"/>
            </a:pPr>
            <a:endParaRPr lang="en-ZA" sz="2000" b="1" dirty="0"/>
          </a:p>
          <a:p>
            <a:pPr marL="285750" indent="-285750">
              <a:buFont typeface="Wingdings" panose="05000000000000000000" pitchFamily="2" charset="2"/>
              <a:buChar char="q"/>
            </a:pPr>
            <a:endParaRPr lang="en-ZA" sz="2000" b="1" dirty="0"/>
          </a:p>
          <a:p>
            <a:pPr marL="285750" indent="-285750">
              <a:buFont typeface="Wingdings" panose="05000000000000000000" pitchFamily="2" charset="2"/>
              <a:buChar char="q"/>
            </a:pPr>
            <a:endParaRPr lang="en-ZA" sz="2000" dirty="0"/>
          </a:p>
          <a:p>
            <a:pPr marL="285750" indent="-285750">
              <a:buFont typeface="Wingdings" panose="05000000000000000000" pitchFamily="2" charset="2"/>
              <a:buChar char="q"/>
            </a:pPr>
            <a:endParaRPr lang="en-ZA" sz="2000" dirty="0"/>
          </a:p>
          <a:p>
            <a:pPr marL="285750" indent="-285750">
              <a:buFont typeface="Wingdings" panose="05000000000000000000" pitchFamily="2" charset="2"/>
              <a:buChar char="q"/>
            </a:pPr>
            <a:endParaRPr lang="en-ZA" sz="2000" dirty="0"/>
          </a:p>
          <a:p>
            <a:pPr marL="285750" indent="-285750">
              <a:buFont typeface="Wingdings" panose="05000000000000000000" pitchFamily="2" charset="2"/>
              <a:buChar char="q"/>
            </a:pPr>
            <a:endParaRPr lang="en-ZA" sz="2000" dirty="0"/>
          </a:p>
          <a:p>
            <a:pPr marL="285750" indent="-285750">
              <a:buFont typeface="Wingdings" panose="05000000000000000000" pitchFamily="2" charset="2"/>
              <a:buChar char="q"/>
            </a:pPr>
            <a:endParaRPr lang="en-ZA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q"/>
            </a:pPr>
            <a:endParaRPr lang="en-ZA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ZA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/>
          <a:srcRect l="1559" t="3854" b="5239"/>
          <a:stretch/>
        </p:blipFill>
        <p:spPr>
          <a:xfrm>
            <a:off x="1030147" y="1203767"/>
            <a:ext cx="7187878" cy="37617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22216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059823" y="438527"/>
            <a:ext cx="7556783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sz="2200" b="1" dirty="0"/>
              <a:t>What makes Senior Living Development a Success?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53649" y="1119026"/>
            <a:ext cx="8045043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en-ZA" sz="2000" dirty="0"/>
              <a:t>Location: of importance in senior living development 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endParaRPr lang="en-ZA" sz="2000" dirty="0"/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ZA" sz="2000" dirty="0"/>
              <a:t>Amenities: Coffee Shops/Cinemas/Dining options/recreation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endParaRPr lang="en-ZA" sz="2000" dirty="0"/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ZA" sz="2000" dirty="0"/>
              <a:t>Assisted Care: Assisted Living Facilities or Care at home (Dementia Care), Frail Care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endParaRPr lang="en-ZA" sz="2000" dirty="0"/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ZA" sz="2000" dirty="0"/>
              <a:t>Thriving communities: with a focus on quality of life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endParaRPr lang="en-ZA" sz="2000" dirty="0"/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ZA" sz="2000" dirty="0"/>
              <a:t>Affordability: Targeting right demographics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endParaRPr lang="en-ZA" sz="2000" dirty="0"/>
          </a:p>
          <a:p>
            <a:pPr marL="285750" indent="-285750">
              <a:buFont typeface="Wingdings" panose="05000000000000000000" pitchFamily="2" charset="2"/>
              <a:buChar char="q"/>
            </a:pPr>
            <a:endParaRPr lang="en-ZA" sz="2000" dirty="0"/>
          </a:p>
          <a:p>
            <a:pPr marL="285750" indent="-285750">
              <a:buFont typeface="Wingdings" panose="05000000000000000000" pitchFamily="2" charset="2"/>
              <a:buChar char="q"/>
            </a:pPr>
            <a:endParaRPr lang="en-ZA" sz="2000" dirty="0"/>
          </a:p>
          <a:p>
            <a:pPr marL="285750" indent="-285750">
              <a:buFont typeface="Wingdings" panose="05000000000000000000" pitchFamily="2" charset="2"/>
              <a:buChar char="q"/>
            </a:pPr>
            <a:endParaRPr lang="en-ZA" sz="2000" dirty="0"/>
          </a:p>
          <a:p>
            <a:pPr marL="285750" indent="-285750">
              <a:buFont typeface="Wingdings" panose="05000000000000000000" pitchFamily="2" charset="2"/>
              <a:buChar char="q"/>
            </a:pPr>
            <a:endParaRPr lang="en-ZA" sz="2000" dirty="0"/>
          </a:p>
          <a:p>
            <a:pPr marL="285750" indent="-285750">
              <a:buFont typeface="Wingdings" panose="05000000000000000000" pitchFamily="2" charset="2"/>
              <a:buChar char="q"/>
            </a:pPr>
            <a:endParaRPr lang="en-ZA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q"/>
            </a:pPr>
            <a:endParaRPr lang="en-ZA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ZA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6852530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897776" y="91287"/>
            <a:ext cx="7556783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ZA" sz="2200" b="1" dirty="0"/>
              <a:t>Senior Living as a Product: Trends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53645" y="522174"/>
            <a:ext cx="8045043" cy="87100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en-ZA" sz="2000" dirty="0"/>
              <a:t>Current Challenges: Economic Turmoil and Uncertainty, Rising interest rates, high inflation rates.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endParaRPr lang="en-ZA" sz="2000" dirty="0"/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ZA" sz="2000" dirty="0"/>
              <a:t>Players in Senior Living would need to differentiate themselves from competitors.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ZA" sz="2000" dirty="0"/>
              <a:t>Think through different operational models to accommodate the rise in rental active adult communities (opportunity for the middle market senior housing). 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ZA" sz="2000" dirty="0"/>
              <a:t>Amenity-rich housing with health care services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ZA" sz="2000" dirty="0"/>
              <a:t>Rise in integrated care models: onsite care assistance (JV with health care providers) 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ZA" sz="2000" dirty="0"/>
              <a:t>Increase in consumer penetration: more on </a:t>
            </a:r>
            <a:r>
              <a:rPr lang="en-ZA" sz="2000" dirty="0" err="1"/>
              <a:t>onboarding</a:t>
            </a:r>
            <a:endParaRPr lang="en-ZA" sz="2000" dirty="0"/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ZA" sz="2000" dirty="0"/>
              <a:t>ESG as a part of business strategy</a:t>
            </a:r>
          </a:p>
          <a:p>
            <a:endParaRPr lang="en-ZA" sz="2000" dirty="0"/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en-ZA" sz="2000" dirty="0"/>
              <a:t>Could we have a Senior Living REIT? 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en-ZA" sz="2000" dirty="0"/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en-ZA" sz="2000" dirty="0"/>
          </a:p>
          <a:p>
            <a:endParaRPr lang="en-ZA" sz="2000" dirty="0"/>
          </a:p>
          <a:p>
            <a:endParaRPr lang="en-ZA" sz="2000" dirty="0"/>
          </a:p>
          <a:p>
            <a:pPr marL="285750" indent="-285750">
              <a:buFont typeface="Wingdings" panose="05000000000000000000" pitchFamily="2" charset="2"/>
              <a:buChar char="q"/>
            </a:pPr>
            <a:endParaRPr lang="en-ZA" sz="2000" dirty="0"/>
          </a:p>
          <a:p>
            <a:pPr marL="285750" indent="-285750">
              <a:buFont typeface="Wingdings" panose="05000000000000000000" pitchFamily="2" charset="2"/>
              <a:buChar char="q"/>
            </a:pPr>
            <a:endParaRPr lang="en-ZA" sz="2000" dirty="0"/>
          </a:p>
          <a:p>
            <a:pPr marL="285750" indent="-285750">
              <a:buFont typeface="Wingdings" panose="05000000000000000000" pitchFamily="2" charset="2"/>
              <a:buChar char="q"/>
            </a:pPr>
            <a:endParaRPr lang="en-ZA" sz="2000" dirty="0"/>
          </a:p>
          <a:p>
            <a:pPr marL="285750" indent="-285750">
              <a:buFont typeface="Wingdings" panose="05000000000000000000" pitchFamily="2" charset="2"/>
              <a:buChar char="q"/>
            </a:pPr>
            <a:endParaRPr lang="en-ZA" sz="2000" dirty="0"/>
          </a:p>
          <a:p>
            <a:pPr marL="285750" indent="-285750">
              <a:buFont typeface="Wingdings" panose="05000000000000000000" pitchFamily="2" charset="2"/>
              <a:buChar char="q"/>
            </a:pPr>
            <a:endParaRPr lang="en-ZA" sz="2000" dirty="0"/>
          </a:p>
          <a:p>
            <a:pPr marL="285750" indent="-285750">
              <a:buFont typeface="Wingdings" panose="05000000000000000000" pitchFamily="2" charset="2"/>
              <a:buChar char="q"/>
            </a:pPr>
            <a:endParaRPr lang="en-ZA" sz="2000" dirty="0"/>
          </a:p>
          <a:p>
            <a:pPr marL="285750" indent="-285750">
              <a:buFont typeface="Wingdings" panose="05000000000000000000" pitchFamily="2" charset="2"/>
              <a:buChar char="q"/>
            </a:pPr>
            <a:endParaRPr lang="en-ZA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q"/>
            </a:pPr>
            <a:endParaRPr lang="en-ZA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ZA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069171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141909" y="188297"/>
            <a:ext cx="7556783" cy="49552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ZA" sz="1800" b="1" dirty="0"/>
              <a:t>Why Retirement living will continue to remain “Exclusive”</a:t>
            </a:r>
          </a:p>
          <a:p>
            <a:endParaRPr lang="en-ZA" sz="1800" b="1" dirty="0"/>
          </a:p>
          <a:p>
            <a:endParaRPr lang="en-ZA" sz="1800" b="1" dirty="0"/>
          </a:p>
          <a:p>
            <a:endParaRPr lang="en-ZA" sz="1800" b="1" dirty="0"/>
          </a:p>
          <a:p>
            <a:endParaRPr lang="en-ZA" sz="1800" b="1" dirty="0"/>
          </a:p>
          <a:p>
            <a:endParaRPr lang="en-ZA" sz="1800" b="1" dirty="0"/>
          </a:p>
          <a:p>
            <a:endParaRPr lang="en-ZA" sz="1800" b="1" dirty="0"/>
          </a:p>
          <a:p>
            <a:endParaRPr lang="en-ZA" sz="1800" b="1" dirty="0"/>
          </a:p>
          <a:p>
            <a:endParaRPr lang="en-ZA" sz="1800" b="1" dirty="0"/>
          </a:p>
          <a:p>
            <a:endParaRPr lang="en-ZA" sz="1800" b="1" dirty="0"/>
          </a:p>
          <a:p>
            <a:endParaRPr lang="en-ZA" sz="1800" b="1" dirty="0"/>
          </a:p>
          <a:p>
            <a:endParaRPr lang="en-ZA" sz="1800" b="1" dirty="0"/>
          </a:p>
          <a:p>
            <a:endParaRPr lang="en-ZA" sz="1800" b="1" dirty="0"/>
          </a:p>
          <a:p>
            <a:endParaRPr lang="en-ZA" sz="1800" b="1" dirty="0"/>
          </a:p>
          <a:p>
            <a:endParaRPr lang="en-ZA" sz="1800" b="1" dirty="0"/>
          </a:p>
          <a:p>
            <a:endParaRPr lang="en-ZA" sz="1800" b="1" dirty="0"/>
          </a:p>
          <a:p>
            <a:endParaRPr lang="en-ZA" sz="1800" b="1" dirty="0"/>
          </a:p>
          <a:p>
            <a:pPr algn="r"/>
            <a:r>
              <a:rPr lang="en-ZA" sz="1000" dirty="0"/>
              <a:t>Source: 10x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53649" y="1119026"/>
            <a:ext cx="8045043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endParaRPr lang="en-ZA" sz="2000" dirty="0"/>
          </a:p>
          <a:p>
            <a:pPr marL="285750" indent="-285750">
              <a:buFont typeface="Wingdings" panose="05000000000000000000" pitchFamily="2" charset="2"/>
              <a:buChar char="q"/>
            </a:pPr>
            <a:endParaRPr lang="en-ZA" sz="2000" dirty="0"/>
          </a:p>
          <a:p>
            <a:pPr marL="285750" indent="-285750">
              <a:buFont typeface="Wingdings" panose="05000000000000000000" pitchFamily="2" charset="2"/>
              <a:buChar char="q"/>
            </a:pPr>
            <a:endParaRPr lang="en-ZA" sz="2000" dirty="0"/>
          </a:p>
          <a:p>
            <a:pPr marL="285750" indent="-285750">
              <a:buFont typeface="Wingdings" panose="05000000000000000000" pitchFamily="2" charset="2"/>
              <a:buChar char="q"/>
            </a:pPr>
            <a:endParaRPr lang="en-ZA" sz="2000" dirty="0"/>
          </a:p>
          <a:p>
            <a:pPr marL="285750" indent="-285750">
              <a:buFont typeface="Wingdings" panose="05000000000000000000" pitchFamily="2" charset="2"/>
              <a:buChar char="q"/>
            </a:pPr>
            <a:endParaRPr lang="en-ZA" sz="2000" dirty="0"/>
          </a:p>
          <a:p>
            <a:pPr marL="285750" indent="-285750">
              <a:buFont typeface="Wingdings" panose="05000000000000000000" pitchFamily="2" charset="2"/>
              <a:buChar char="q"/>
            </a:pPr>
            <a:endParaRPr lang="en-ZA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q"/>
            </a:pPr>
            <a:endParaRPr lang="en-ZA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ZA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3649" y="655773"/>
            <a:ext cx="8258857" cy="42039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740044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4" name="object 9"/>
          <p:cNvSpPr>
            <a:spLocks noChangeArrowheads="1"/>
          </p:cNvSpPr>
          <p:nvPr/>
        </p:nvSpPr>
        <p:spPr bwMode="auto">
          <a:xfrm>
            <a:off x="185196" y="763929"/>
            <a:ext cx="2129380" cy="1710191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endParaRPr lang="en-US" altLang="en-US" sz="1350"/>
          </a:p>
        </p:txBody>
      </p:sp>
      <p:sp>
        <p:nvSpPr>
          <p:cNvPr id="5125" name="object 8"/>
          <p:cNvSpPr txBox="1">
            <a:spLocks noChangeArrowheads="1"/>
          </p:cNvSpPr>
          <p:nvPr/>
        </p:nvSpPr>
        <p:spPr bwMode="auto">
          <a:xfrm>
            <a:off x="2800712" y="798177"/>
            <a:ext cx="5668566" cy="35471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10181" rIns="0" bIns="0">
            <a:spAutoFit/>
          </a:bodyPr>
          <a:lstStyle>
            <a:lvl1pPr marL="9525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ts val="85"/>
              </a:spcBef>
            </a:pPr>
            <a:r>
              <a:rPr lang="en-US" altLang="en-US" sz="1350" b="1" dirty="0">
                <a:cs typeface="Arial" panose="020B0604020202020204" pitchFamily="34" charset="0"/>
              </a:rPr>
              <a:t>Prof</a:t>
            </a:r>
            <a:r>
              <a:rPr lang="en-ZA" altLang="en-US" sz="1350" b="1" dirty="0">
                <a:cs typeface="Arial" panose="020B0604020202020204" pitchFamily="34" charset="0"/>
              </a:rPr>
              <a:t> </a:t>
            </a:r>
            <a:r>
              <a:rPr lang="en-US" altLang="en-US" sz="1350" b="1" dirty="0">
                <a:cs typeface="Arial" panose="020B0604020202020204" pitchFamily="34" charset="0"/>
              </a:rPr>
              <a:t>Kola Akinsomi</a:t>
            </a:r>
            <a:r>
              <a:rPr lang="en-ZA" altLang="en-US" sz="1350" b="1" dirty="0">
                <a:cs typeface="Arial" panose="020B0604020202020204" pitchFamily="34" charset="0"/>
              </a:rPr>
              <a:t> (</a:t>
            </a:r>
            <a:r>
              <a:rPr lang="en-ZA" altLang="en-US" sz="1350" b="1" dirty="0" err="1">
                <a:cs typeface="Arial" panose="020B0604020202020204" pitchFamily="34" charset="0"/>
              </a:rPr>
              <a:t>Ph.D</a:t>
            </a:r>
            <a:r>
              <a:rPr lang="en-ZA" altLang="en-US" sz="1350" b="1" dirty="0">
                <a:cs typeface="Arial" panose="020B0604020202020204" pitchFamily="34" charset="0"/>
              </a:rPr>
              <a:t>, MRICS)</a:t>
            </a:r>
          </a:p>
          <a:p>
            <a:pPr>
              <a:spcBef>
                <a:spcPts val="85"/>
              </a:spcBef>
            </a:pPr>
            <a:endParaRPr lang="en-US" altLang="en-US" sz="1350" dirty="0">
              <a:cs typeface="Arial" panose="020B0604020202020204" pitchFamily="34" charset="0"/>
            </a:endParaRPr>
          </a:p>
          <a:p>
            <a:pPr>
              <a:lnSpc>
                <a:spcPts val="1219"/>
              </a:lnSpc>
              <a:spcBef>
                <a:spcPts val="37"/>
              </a:spcBef>
            </a:pPr>
            <a:r>
              <a:rPr lang="en-US" altLang="en-US" dirty="0">
                <a:cs typeface="Arial" panose="020B0604020202020204" pitchFamily="34" charset="0"/>
              </a:rPr>
              <a:t>Associate Professor, The University of the Witwatersrand, South-Africa  Chief-Economist, </a:t>
            </a:r>
            <a:r>
              <a:rPr lang="en-US" altLang="en-US" dirty="0" err="1">
                <a:cs typeface="Arial" panose="020B0604020202020204" pitchFamily="34" charset="0"/>
              </a:rPr>
              <a:t>RealQuant</a:t>
            </a:r>
            <a:r>
              <a:rPr lang="en-US" altLang="en-US" dirty="0">
                <a:cs typeface="Arial" panose="020B0604020202020204" pitchFamily="34" charset="0"/>
              </a:rPr>
              <a:t> Analytics</a:t>
            </a:r>
          </a:p>
          <a:p>
            <a:pPr>
              <a:spcBef>
                <a:spcPts val="19"/>
              </a:spcBef>
            </a:pPr>
            <a:endParaRPr lang="en-US" altLang="en-US" dirty="0">
              <a:cs typeface="Arial" panose="020B0604020202020204" pitchFamily="34" charset="0"/>
            </a:endParaRPr>
          </a:p>
          <a:p>
            <a:pPr>
              <a:buFont typeface="Wingdings" panose="05000000000000000000" pitchFamily="2" charset="2"/>
              <a:buChar char=""/>
            </a:pPr>
            <a:r>
              <a:rPr lang="en-US" altLang="en-US" dirty="0">
                <a:cs typeface="Arial" panose="020B0604020202020204" pitchFamily="34" charset="0"/>
              </a:rPr>
              <a:t>BSc, Oxford Brookes University, England</a:t>
            </a:r>
          </a:p>
          <a:p>
            <a:pPr>
              <a:buFont typeface="Wingdings" panose="05000000000000000000" pitchFamily="2" charset="2"/>
              <a:buChar char=""/>
            </a:pPr>
            <a:r>
              <a:rPr lang="en-US" altLang="en-US" dirty="0">
                <a:cs typeface="Arial" panose="020B0604020202020204" pitchFamily="34" charset="0"/>
              </a:rPr>
              <a:t>MSc and PhD, National University of Singapore</a:t>
            </a:r>
          </a:p>
          <a:p>
            <a:pPr>
              <a:buFont typeface="Wingdings" panose="05000000000000000000" pitchFamily="2" charset="2"/>
              <a:buChar char=""/>
            </a:pPr>
            <a:r>
              <a:rPr lang="en-US" altLang="en-US" dirty="0">
                <a:cs typeface="Arial" panose="020B0604020202020204" pitchFamily="34" charset="0"/>
              </a:rPr>
              <a:t>President (African Real Estate Society)</a:t>
            </a:r>
          </a:p>
          <a:p>
            <a:pPr>
              <a:buFont typeface="Wingdings" panose="05000000000000000000" pitchFamily="2" charset="2"/>
              <a:buChar char=""/>
            </a:pPr>
            <a:r>
              <a:rPr lang="en-US" altLang="en-US" dirty="0">
                <a:cs typeface="Arial" panose="020B0604020202020204" pitchFamily="34" charset="0"/>
              </a:rPr>
              <a:t>President-Elect- 2025 (International Real Estate Society)</a:t>
            </a:r>
          </a:p>
          <a:p>
            <a:pPr>
              <a:buFont typeface="Wingdings" panose="05000000000000000000" pitchFamily="2" charset="2"/>
              <a:buChar char=""/>
            </a:pPr>
            <a:r>
              <a:rPr lang="en-US" altLang="en-US" dirty="0">
                <a:cs typeface="Arial" panose="020B0604020202020204" pitchFamily="34" charset="0"/>
              </a:rPr>
              <a:t>Research Committee Member (SA REITs Association)</a:t>
            </a:r>
          </a:p>
          <a:p>
            <a:pPr>
              <a:buFont typeface="Wingdings" panose="05000000000000000000" pitchFamily="2" charset="2"/>
              <a:buChar char=""/>
            </a:pPr>
            <a:r>
              <a:rPr lang="en-US" altLang="en-US" dirty="0">
                <a:cs typeface="Arial" panose="020B0604020202020204" pitchFamily="34" charset="0"/>
              </a:rPr>
              <a:t>Advisory Member, South African Council for Property </a:t>
            </a:r>
            <a:r>
              <a:rPr lang="en-US" altLang="en-US" dirty="0" err="1">
                <a:cs typeface="Arial" panose="020B0604020202020204" pitchFamily="34" charset="0"/>
              </a:rPr>
              <a:t>Valuers</a:t>
            </a:r>
            <a:r>
              <a:rPr lang="en-US" altLang="en-US" dirty="0">
                <a:cs typeface="Arial" panose="020B0604020202020204" pitchFamily="34" charset="0"/>
              </a:rPr>
              <a:t> Profession (SACPVP)</a:t>
            </a:r>
          </a:p>
          <a:p>
            <a:pPr>
              <a:buFont typeface="Wingdings" panose="05000000000000000000" pitchFamily="2" charset="2"/>
              <a:buChar char=""/>
            </a:pPr>
            <a:r>
              <a:rPr lang="en-US" altLang="en-US" dirty="0">
                <a:cs typeface="Arial" panose="020B0604020202020204" pitchFamily="34" charset="0"/>
              </a:rPr>
              <a:t>NRF (C-2) Rated Researcher (South Africa)</a:t>
            </a:r>
          </a:p>
          <a:p>
            <a:pPr>
              <a:buFont typeface="Wingdings" panose="05000000000000000000" pitchFamily="2" charset="2"/>
              <a:buChar char=""/>
            </a:pPr>
            <a:r>
              <a:rPr lang="en-US" altLang="en-US" dirty="0">
                <a:cs typeface="Arial" panose="020B0604020202020204" pitchFamily="34" charset="0"/>
              </a:rPr>
              <a:t>Editorial Board Member (</a:t>
            </a:r>
            <a:r>
              <a:rPr lang="en-ZA" altLang="en-US" dirty="0">
                <a:cs typeface="Arial" panose="020B0604020202020204" pitchFamily="34" charset="0"/>
              </a:rPr>
              <a:t>JPIF, JREMV, JOSRE</a:t>
            </a:r>
            <a:r>
              <a:rPr lang="en-US" altLang="en-US" dirty="0">
                <a:cs typeface="Arial" panose="020B0604020202020204" pitchFamily="34" charset="0"/>
              </a:rPr>
              <a:t>)</a:t>
            </a:r>
          </a:p>
          <a:p>
            <a:pPr>
              <a:buFont typeface="Wingdings" panose="05000000000000000000" pitchFamily="2" charset="2"/>
              <a:buChar char=""/>
            </a:pPr>
            <a:endParaRPr lang="en-US" altLang="en-US" dirty="0">
              <a:cs typeface="Arial" panose="020B0604020202020204" pitchFamily="34" charset="0"/>
            </a:endParaRPr>
          </a:p>
          <a:p>
            <a:pPr>
              <a:buFont typeface="Wingdings" panose="05000000000000000000" pitchFamily="2" charset="2"/>
              <a:buChar char=""/>
            </a:pPr>
            <a:endParaRPr lang="en-US" altLang="en-US" dirty="0">
              <a:cs typeface="Arial" panose="020B0604020202020204" pitchFamily="34" charset="0"/>
            </a:endParaRPr>
          </a:p>
          <a:p>
            <a:r>
              <a:rPr lang="en-US" altLang="en-US" b="1" dirty="0">
                <a:cs typeface="Arial" panose="020B0604020202020204" pitchFamily="34" charset="0"/>
              </a:rPr>
              <a:t>E-mail: kola.Akinsomi@wits.ac.za</a:t>
            </a:r>
          </a:p>
        </p:txBody>
      </p:sp>
    </p:spTree>
    <p:extLst>
      <p:ext uri="{BB962C8B-B14F-4D97-AF65-F5344CB8AC3E}">
        <p14:creationId xmlns:p14="http://schemas.microsoft.com/office/powerpoint/2010/main" val="203803726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7" name="Google Shape;77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47635" y="4359736"/>
            <a:ext cx="1296368" cy="783764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617365" y="241757"/>
            <a:ext cx="440323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sz="2200" b="1" dirty="0"/>
              <a:t>Senior Living in South Africa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49479" y="771787"/>
            <a:ext cx="8409326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en-Z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Senior Living in South Africa could be an attractive real estate sector for investors due to the number of people who might soon need it. 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endParaRPr lang="en-ZA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Z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 2022, the estimated population of South Africa included more than 5.6 million people aged 60 or older. This represents a 9.2% share of the overall South African population 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endParaRPr lang="en-ZA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Z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South Africans are living longer and the over-60s are a growing market, Its over-60 population is expected to double by 2050 and comprise 15.4% of the total population, according to the World Health Organization.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endParaRPr lang="en-ZA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Z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This makes retirement development a </a:t>
            </a:r>
            <a:r>
              <a:rPr lang="en-ZA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“worthwhile long-term investment”</a:t>
            </a:r>
          </a:p>
          <a:p>
            <a:endParaRPr lang="en-ZA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q"/>
            </a:pPr>
            <a:endParaRPr lang="en-ZA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526407" y="128893"/>
            <a:ext cx="4091185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ZA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Percentage of Elderly Aged- 60+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49479" y="914400"/>
            <a:ext cx="804504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endParaRPr lang="en-ZA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q"/>
            </a:pPr>
            <a:endParaRPr lang="en-ZA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/>
          <a:srcRect l="10880" t="6476" r="15832" b="8219"/>
          <a:stretch/>
        </p:blipFill>
        <p:spPr>
          <a:xfrm>
            <a:off x="549478" y="559780"/>
            <a:ext cx="8145711" cy="4583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425876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914010" y="313451"/>
            <a:ext cx="575991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ZA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Percentage Growth of older persons 2017 and 2022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/>
          <a:srcRect l="6652" r="9111"/>
          <a:stretch/>
        </p:blipFill>
        <p:spPr>
          <a:xfrm>
            <a:off x="1048760" y="822121"/>
            <a:ext cx="6904139" cy="41189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582180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940415" y="197704"/>
            <a:ext cx="7053534" cy="48628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ZA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65+ Affordability Issues in Retirement Living</a:t>
            </a:r>
          </a:p>
          <a:p>
            <a:endParaRPr lang="en-ZA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ZA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ZA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ZA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ZA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ZA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ZA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ZA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ZA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ZA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ZA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ZA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ZA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ZA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ZA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                                                                                                                                Source: Sanlam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/>
          <a:srcRect t="59495"/>
          <a:stretch/>
        </p:blipFill>
        <p:spPr>
          <a:xfrm>
            <a:off x="347239" y="694483"/>
            <a:ext cx="8495817" cy="41205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777955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478467" y="433498"/>
            <a:ext cx="5542787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sz="2200" b="1" dirty="0"/>
              <a:t>Senior Living: Why Invest?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22158" y="1038004"/>
            <a:ext cx="8339879" cy="62478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en-ZA" sz="2000" dirty="0">
                <a:latin typeface="+mj-lt"/>
                <a:cs typeface="Times New Roman" panose="02020603050405020304" pitchFamily="18" charset="0"/>
              </a:rPr>
              <a:t>During the great recession in the U.S (2007 to 2009), Senior housing and care was the only commercial real estate asset class to experience </a:t>
            </a:r>
            <a:r>
              <a:rPr lang="en-ZA" sz="2000" b="1" dirty="0">
                <a:latin typeface="+mj-lt"/>
                <a:cs typeface="Times New Roman" panose="02020603050405020304" pitchFamily="18" charset="0"/>
              </a:rPr>
              <a:t>“positive rent growth”. Recession resistant?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endParaRPr lang="en-ZA" sz="2000" b="1" dirty="0">
              <a:latin typeface="+mj-lt"/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ZA" sz="2000" dirty="0">
                <a:latin typeface="+mj-lt"/>
                <a:cs typeface="Times New Roman" panose="02020603050405020304" pitchFamily="18" charset="0"/>
              </a:rPr>
              <a:t>Number of Seniors are rising- expected to double by 2050 and comprise 15.4% of the total population 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endParaRPr lang="en-ZA" sz="2000" dirty="0">
              <a:latin typeface="+mj-lt"/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ZA" sz="2000" dirty="0">
                <a:latin typeface="+mj-lt"/>
                <a:cs typeface="Times New Roman" panose="02020603050405020304" pitchFamily="18" charset="0"/>
              </a:rPr>
              <a:t>Offers exposure to an alternative/niche investment asset class- diversification from traditional residential investments 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endParaRPr lang="en-ZA" sz="2000" dirty="0"/>
          </a:p>
          <a:p>
            <a:pPr marL="285750" indent="-285750">
              <a:buFont typeface="Wingdings" panose="05000000000000000000" pitchFamily="2" charset="2"/>
              <a:buChar char="q"/>
            </a:pPr>
            <a:endParaRPr lang="en-ZA" sz="2000" dirty="0"/>
          </a:p>
          <a:p>
            <a:pPr marL="285750" indent="-285750">
              <a:buFont typeface="Wingdings" panose="05000000000000000000" pitchFamily="2" charset="2"/>
              <a:buChar char="q"/>
            </a:pPr>
            <a:endParaRPr lang="en-ZA" sz="2000" b="1" dirty="0"/>
          </a:p>
          <a:p>
            <a:pPr marL="285750" indent="-285750">
              <a:buFont typeface="Wingdings" panose="05000000000000000000" pitchFamily="2" charset="2"/>
              <a:buChar char="q"/>
            </a:pPr>
            <a:endParaRPr lang="en-ZA" sz="2000" b="1" dirty="0"/>
          </a:p>
          <a:p>
            <a:pPr marL="285750" indent="-285750">
              <a:buFont typeface="Wingdings" panose="05000000000000000000" pitchFamily="2" charset="2"/>
              <a:buChar char="q"/>
            </a:pPr>
            <a:endParaRPr lang="en-ZA" sz="2000" dirty="0"/>
          </a:p>
          <a:p>
            <a:pPr marL="285750" indent="-285750">
              <a:buFont typeface="Wingdings" panose="05000000000000000000" pitchFamily="2" charset="2"/>
              <a:buChar char="q"/>
            </a:pPr>
            <a:endParaRPr lang="en-ZA" sz="2000" dirty="0"/>
          </a:p>
          <a:p>
            <a:pPr marL="285750" indent="-285750">
              <a:buFont typeface="Wingdings" panose="05000000000000000000" pitchFamily="2" charset="2"/>
              <a:buChar char="q"/>
            </a:pPr>
            <a:endParaRPr lang="en-ZA" sz="2000" dirty="0"/>
          </a:p>
          <a:p>
            <a:pPr marL="285750" indent="-285750">
              <a:buFont typeface="Wingdings" panose="05000000000000000000" pitchFamily="2" charset="2"/>
              <a:buChar char="q"/>
            </a:pPr>
            <a:endParaRPr lang="en-ZA" sz="2000" dirty="0"/>
          </a:p>
          <a:p>
            <a:pPr marL="285750" indent="-285750">
              <a:buFont typeface="Wingdings" panose="05000000000000000000" pitchFamily="2" charset="2"/>
              <a:buChar char="q"/>
            </a:pPr>
            <a:endParaRPr lang="en-ZA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q"/>
            </a:pPr>
            <a:endParaRPr lang="en-ZA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ZA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6115646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922882" y="387199"/>
            <a:ext cx="5542787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sz="2200" b="1" dirty="0"/>
              <a:t>Senior Living: Investment Opportunities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22158" y="1038004"/>
            <a:ext cx="8339879" cy="90178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en-ZA" sz="2000" b="1" dirty="0"/>
              <a:t>Senior Living Fund</a:t>
            </a:r>
            <a:r>
              <a:rPr lang="en-ZA" sz="2000" dirty="0"/>
              <a:t>: </a:t>
            </a:r>
            <a:r>
              <a:rPr lang="en-ZA" sz="2000" dirty="0" err="1"/>
              <a:t>Auria</a:t>
            </a:r>
            <a:r>
              <a:rPr lang="en-ZA" sz="2000" dirty="0"/>
              <a:t> Senior Living (Majority shareholder- Mary Oppenheimer family interests)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endParaRPr lang="en-ZA" sz="2000" dirty="0"/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ZA" sz="2000" b="1" dirty="0"/>
              <a:t>Senior Living REITs</a:t>
            </a:r>
            <a:r>
              <a:rPr lang="en-ZA" sz="2000" dirty="0"/>
              <a:t>: that own and operate senior living facilities—are generally a part of the healthcare REIT sector (</a:t>
            </a:r>
            <a:r>
              <a:rPr lang="en-ZA" sz="2000" dirty="0" err="1"/>
              <a:t>Growthpoint</a:t>
            </a:r>
            <a:r>
              <a:rPr lang="en-ZA" sz="2000" dirty="0"/>
              <a:t> Healthcare Property Holdings (GHPH)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endParaRPr lang="en-ZA" sz="2000" dirty="0"/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ZA" sz="2000" b="1" dirty="0"/>
              <a:t>Convert an existing property into a senior living facility</a:t>
            </a:r>
            <a:r>
              <a:rPr lang="en-ZA" sz="2000" dirty="0"/>
              <a:t>: Re-purposing or Adaptive Re-use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ZA" sz="2000" dirty="0"/>
              <a:t>Consider local demand and access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ZA" sz="2000" dirty="0"/>
              <a:t>Zoning Regulations 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en-ZA" sz="2000" dirty="0"/>
          </a:p>
          <a:p>
            <a:pPr marL="285750" indent="-285750">
              <a:buFont typeface="Wingdings" panose="05000000000000000000" pitchFamily="2" charset="2"/>
              <a:buChar char="q"/>
            </a:pPr>
            <a:endParaRPr lang="en-ZA" sz="2000" dirty="0"/>
          </a:p>
          <a:p>
            <a:pPr marL="285750" indent="-285750">
              <a:buFont typeface="Wingdings" panose="05000000000000000000" pitchFamily="2" charset="2"/>
              <a:buChar char="q"/>
            </a:pPr>
            <a:endParaRPr lang="en-ZA" sz="2000" dirty="0"/>
          </a:p>
          <a:p>
            <a:pPr marL="285750" indent="-285750">
              <a:buFont typeface="Wingdings" panose="05000000000000000000" pitchFamily="2" charset="2"/>
              <a:buChar char="q"/>
            </a:pPr>
            <a:endParaRPr lang="en-ZA" sz="2000" dirty="0"/>
          </a:p>
          <a:p>
            <a:pPr marL="285750" indent="-285750">
              <a:buFont typeface="Wingdings" panose="05000000000000000000" pitchFamily="2" charset="2"/>
              <a:buChar char="q"/>
            </a:pPr>
            <a:endParaRPr lang="en-ZA" sz="2000" dirty="0"/>
          </a:p>
          <a:p>
            <a:pPr marL="285750" indent="-285750">
              <a:buFont typeface="Wingdings" panose="05000000000000000000" pitchFamily="2" charset="2"/>
              <a:buChar char="q"/>
            </a:pPr>
            <a:endParaRPr lang="en-ZA" sz="2000" dirty="0"/>
          </a:p>
          <a:p>
            <a:pPr marL="285750" indent="-285750">
              <a:buFont typeface="Wingdings" panose="05000000000000000000" pitchFamily="2" charset="2"/>
              <a:buChar char="q"/>
            </a:pPr>
            <a:endParaRPr lang="en-ZA" sz="2000" dirty="0"/>
          </a:p>
          <a:p>
            <a:pPr marL="285750" indent="-285750">
              <a:buFont typeface="Wingdings" panose="05000000000000000000" pitchFamily="2" charset="2"/>
              <a:buChar char="q"/>
            </a:pPr>
            <a:endParaRPr lang="en-ZA" sz="2000" dirty="0"/>
          </a:p>
          <a:p>
            <a:pPr marL="285750" indent="-285750">
              <a:buFont typeface="Wingdings" panose="05000000000000000000" pitchFamily="2" charset="2"/>
              <a:buChar char="q"/>
            </a:pPr>
            <a:endParaRPr lang="en-ZA" sz="2000" dirty="0"/>
          </a:p>
          <a:p>
            <a:pPr marL="285750" indent="-285750">
              <a:buFont typeface="Wingdings" panose="05000000000000000000" pitchFamily="2" charset="2"/>
              <a:buChar char="q"/>
            </a:pPr>
            <a:endParaRPr lang="en-ZA" sz="2000" b="1" dirty="0"/>
          </a:p>
          <a:p>
            <a:pPr marL="285750" indent="-285750">
              <a:buFont typeface="Wingdings" panose="05000000000000000000" pitchFamily="2" charset="2"/>
              <a:buChar char="q"/>
            </a:pPr>
            <a:endParaRPr lang="en-ZA" sz="2000" b="1" dirty="0"/>
          </a:p>
          <a:p>
            <a:pPr marL="285750" indent="-285750">
              <a:buFont typeface="Wingdings" panose="05000000000000000000" pitchFamily="2" charset="2"/>
              <a:buChar char="q"/>
            </a:pPr>
            <a:endParaRPr lang="en-ZA" sz="2000" dirty="0"/>
          </a:p>
          <a:p>
            <a:pPr marL="285750" indent="-285750">
              <a:buFont typeface="Wingdings" panose="05000000000000000000" pitchFamily="2" charset="2"/>
              <a:buChar char="q"/>
            </a:pPr>
            <a:endParaRPr lang="en-ZA" sz="2000" dirty="0"/>
          </a:p>
          <a:p>
            <a:pPr marL="285750" indent="-285750">
              <a:buFont typeface="Wingdings" panose="05000000000000000000" pitchFamily="2" charset="2"/>
              <a:buChar char="q"/>
            </a:pPr>
            <a:endParaRPr lang="en-ZA" sz="2000" dirty="0"/>
          </a:p>
          <a:p>
            <a:pPr marL="285750" indent="-285750">
              <a:buFont typeface="Wingdings" panose="05000000000000000000" pitchFamily="2" charset="2"/>
              <a:buChar char="q"/>
            </a:pPr>
            <a:endParaRPr lang="en-ZA" sz="2000" dirty="0"/>
          </a:p>
          <a:p>
            <a:pPr marL="285750" indent="-285750">
              <a:buFont typeface="Wingdings" panose="05000000000000000000" pitchFamily="2" charset="2"/>
              <a:buChar char="q"/>
            </a:pPr>
            <a:endParaRPr lang="en-ZA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q"/>
            </a:pPr>
            <a:endParaRPr lang="en-ZA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ZA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6824845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922882" y="387199"/>
            <a:ext cx="5542787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sz="2200" b="1" dirty="0"/>
              <a:t>Senior Living: Investment Opportunities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22158" y="1038004"/>
            <a:ext cx="8339879" cy="105567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q"/>
            </a:pPr>
            <a:r>
              <a:rPr lang="en-ZA" sz="2000" b="1" dirty="0"/>
              <a:t>Buy commercial property, pass off operations to a third party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ZA" sz="2000" dirty="0"/>
              <a:t>Earn passive profits with less risk and liability. 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ZA" sz="2000" dirty="0"/>
              <a:t>A management company (a senior living operator) will handle any day-to-day issues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en-ZA" sz="2000" dirty="0"/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en-ZA" sz="2000" b="1" dirty="0"/>
              <a:t>Buy and operate a senior living facility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ZA" sz="2000" dirty="0"/>
              <a:t>Buying an existing senior living community is the most direct way to invest in senior housing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endParaRPr lang="en-ZA" sz="2000" dirty="0"/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en-ZA" sz="2000" dirty="0"/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en-ZA" sz="2000" dirty="0"/>
          </a:p>
          <a:p>
            <a:pPr marL="342900" indent="-342900">
              <a:buFont typeface="Wingdings" panose="05000000000000000000" pitchFamily="2" charset="2"/>
              <a:buChar char="q"/>
            </a:pPr>
            <a:endParaRPr lang="en-ZA" sz="2000" dirty="0"/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en-ZA" sz="2000" dirty="0"/>
          </a:p>
          <a:p>
            <a:endParaRPr lang="en-ZA" sz="2000" dirty="0"/>
          </a:p>
          <a:p>
            <a:pPr marL="342900" indent="-342900">
              <a:buFont typeface="Wingdings" panose="05000000000000000000" pitchFamily="2" charset="2"/>
              <a:buChar char="q"/>
            </a:pPr>
            <a:endParaRPr lang="en-ZA" sz="2000" b="1" dirty="0"/>
          </a:p>
          <a:p>
            <a:pPr marL="342900" indent="-342900">
              <a:buFont typeface="Wingdings" panose="05000000000000000000" pitchFamily="2" charset="2"/>
              <a:buChar char="q"/>
            </a:pPr>
            <a:endParaRPr lang="en-ZA" sz="2000" dirty="0"/>
          </a:p>
          <a:p>
            <a:endParaRPr lang="en-ZA" sz="2000" dirty="0"/>
          </a:p>
          <a:p>
            <a:pPr marL="285750" indent="-285750">
              <a:buFont typeface="Wingdings" panose="05000000000000000000" pitchFamily="2" charset="2"/>
              <a:buChar char="q"/>
            </a:pPr>
            <a:endParaRPr lang="en-ZA" sz="2000" dirty="0"/>
          </a:p>
          <a:p>
            <a:pPr marL="285750" indent="-285750">
              <a:buFont typeface="Wingdings" panose="05000000000000000000" pitchFamily="2" charset="2"/>
              <a:buChar char="q"/>
            </a:pPr>
            <a:endParaRPr lang="en-ZA" sz="2000" dirty="0"/>
          </a:p>
          <a:p>
            <a:pPr marL="285750" indent="-285750">
              <a:buFont typeface="Wingdings" panose="05000000000000000000" pitchFamily="2" charset="2"/>
              <a:buChar char="q"/>
            </a:pPr>
            <a:endParaRPr lang="en-ZA" sz="2000" dirty="0"/>
          </a:p>
          <a:p>
            <a:pPr marL="285750" indent="-285750">
              <a:buFont typeface="Wingdings" panose="05000000000000000000" pitchFamily="2" charset="2"/>
              <a:buChar char="q"/>
            </a:pPr>
            <a:endParaRPr lang="en-ZA" sz="2000" dirty="0"/>
          </a:p>
          <a:p>
            <a:pPr marL="285750" indent="-285750">
              <a:buFont typeface="Wingdings" panose="05000000000000000000" pitchFamily="2" charset="2"/>
              <a:buChar char="q"/>
            </a:pPr>
            <a:endParaRPr lang="en-ZA" sz="2000" dirty="0"/>
          </a:p>
          <a:p>
            <a:pPr marL="285750" indent="-285750">
              <a:buFont typeface="Wingdings" panose="05000000000000000000" pitchFamily="2" charset="2"/>
              <a:buChar char="q"/>
            </a:pPr>
            <a:endParaRPr lang="en-ZA" sz="2000" dirty="0"/>
          </a:p>
          <a:p>
            <a:pPr marL="285750" indent="-285750">
              <a:buFont typeface="Wingdings" panose="05000000000000000000" pitchFamily="2" charset="2"/>
              <a:buChar char="q"/>
            </a:pPr>
            <a:endParaRPr lang="en-ZA" sz="2000" dirty="0"/>
          </a:p>
          <a:p>
            <a:pPr marL="285750" indent="-285750">
              <a:buFont typeface="Wingdings" panose="05000000000000000000" pitchFamily="2" charset="2"/>
              <a:buChar char="q"/>
            </a:pPr>
            <a:endParaRPr lang="en-ZA" sz="2000" dirty="0"/>
          </a:p>
          <a:p>
            <a:pPr marL="285750" indent="-285750">
              <a:buFont typeface="Wingdings" panose="05000000000000000000" pitchFamily="2" charset="2"/>
              <a:buChar char="q"/>
            </a:pPr>
            <a:endParaRPr lang="en-ZA" sz="2000" b="1" dirty="0"/>
          </a:p>
          <a:p>
            <a:pPr marL="285750" indent="-285750">
              <a:buFont typeface="Wingdings" panose="05000000000000000000" pitchFamily="2" charset="2"/>
              <a:buChar char="q"/>
            </a:pPr>
            <a:endParaRPr lang="en-ZA" sz="2000" b="1" dirty="0"/>
          </a:p>
          <a:p>
            <a:pPr marL="285750" indent="-285750">
              <a:buFont typeface="Wingdings" panose="05000000000000000000" pitchFamily="2" charset="2"/>
              <a:buChar char="q"/>
            </a:pPr>
            <a:endParaRPr lang="en-ZA" sz="2000" dirty="0"/>
          </a:p>
          <a:p>
            <a:pPr marL="285750" indent="-285750">
              <a:buFont typeface="Wingdings" panose="05000000000000000000" pitchFamily="2" charset="2"/>
              <a:buChar char="q"/>
            </a:pPr>
            <a:endParaRPr lang="en-ZA" sz="2000" dirty="0"/>
          </a:p>
          <a:p>
            <a:pPr marL="285750" indent="-285750">
              <a:buFont typeface="Wingdings" panose="05000000000000000000" pitchFamily="2" charset="2"/>
              <a:buChar char="q"/>
            </a:pPr>
            <a:endParaRPr lang="en-ZA" sz="2000" dirty="0"/>
          </a:p>
          <a:p>
            <a:pPr marL="285750" indent="-285750">
              <a:buFont typeface="Wingdings" panose="05000000000000000000" pitchFamily="2" charset="2"/>
              <a:buChar char="q"/>
            </a:pPr>
            <a:endParaRPr lang="en-ZA" sz="2000" dirty="0"/>
          </a:p>
          <a:p>
            <a:pPr marL="285750" indent="-285750">
              <a:buFont typeface="Wingdings" panose="05000000000000000000" pitchFamily="2" charset="2"/>
              <a:buChar char="q"/>
            </a:pPr>
            <a:endParaRPr lang="en-ZA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q"/>
            </a:pPr>
            <a:endParaRPr lang="en-ZA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ZA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4400680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617364" y="241757"/>
            <a:ext cx="5542787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sz="2200" b="1" dirty="0"/>
              <a:t>Senior Living: Operating Models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49479" y="771787"/>
            <a:ext cx="8045043" cy="53245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en-ZA" sz="2000" dirty="0"/>
              <a:t>The South African model is largely a “private pay model”: Senior living is seldom funded by government or health insurers, hence residents fund their living and care costs individually 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endParaRPr lang="en-ZA" sz="2000" dirty="0"/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ZA" sz="2000" b="1" dirty="0"/>
              <a:t>Life Occupancy Right</a:t>
            </a:r>
            <a:r>
              <a:rPr lang="en-ZA" sz="2000" dirty="0"/>
              <a:t>:  Life rights ownership entails purchasing the right to use the property for the remainder of your life, with the security of tenure forming the foundation of this type of contract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endParaRPr lang="en-ZA" sz="2000" dirty="0"/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ZA" sz="2000" dirty="0"/>
              <a:t>A life rights scheme is a purchase agreement between the developer and the unit holder which guarantees the right to use the property or unit for the rest of the purchaser’s life – or, in the case of couples, on the death of the second-dying spouse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endParaRPr lang="en-ZA" sz="2000" dirty="0"/>
          </a:p>
          <a:p>
            <a:pPr marL="285750" indent="-285750">
              <a:buFont typeface="Wingdings" panose="05000000000000000000" pitchFamily="2" charset="2"/>
              <a:buChar char="q"/>
            </a:pPr>
            <a:endParaRPr lang="en-ZA" sz="2000" dirty="0"/>
          </a:p>
          <a:p>
            <a:pPr marL="285750" indent="-285750">
              <a:buFont typeface="Wingdings" panose="05000000000000000000" pitchFamily="2" charset="2"/>
              <a:buChar char="q"/>
            </a:pPr>
            <a:endParaRPr lang="en-ZA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q"/>
            </a:pPr>
            <a:endParaRPr lang="en-ZA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ZA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87420539"/>
      </p:ext>
    </p:extLst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activity xmlns="adc74434-3b5d-488f-a404-dff9a90f0b5d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A145C186C801E4DA84671C47D377556" ma:contentTypeVersion="16" ma:contentTypeDescription="Create a new document." ma:contentTypeScope="" ma:versionID="9f29f0e99bdd76f4ce3ca44775fa1806">
  <xsd:schema xmlns:xsd="http://www.w3.org/2001/XMLSchema" xmlns:xs="http://www.w3.org/2001/XMLSchema" xmlns:p="http://schemas.microsoft.com/office/2006/metadata/properties" xmlns:ns3="adc74434-3b5d-488f-a404-dff9a90f0b5d" xmlns:ns4="aa61ea54-4554-4f04-bcb1-ac57a84650ac" targetNamespace="http://schemas.microsoft.com/office/2006/metadata/properties" ma:root="true" ma:fieldsID="2ede7e7304b81cb98fe022679fa8ce10" ns3:_="" ns4:_="">
    <xsd:import namespace="adc74434-3b5d-488f-a404-dff9a90f0b5d"/>
    <xsd:import namespace="aa61ea54-4554-4f04-bcb1-ac57a84650ac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KeyPoints" minOccurs="0"/>
                <xsd:element ref="ns3:MediaServiceKeyPoints" minOccurs="0"/>
                <xsd:element ref="ns3:MediaServiceAutoTags" minOccurs="0"/>
                <xsd:element ref="ns3:MediaServiceGenerationTime" minOccurs="0"/>
                <xsd:element ref="ns3:MediaServiceEventHashCode" minOccurs="0"/>
                <xsd:element ref="ns3:MediaServiceOCR" minOccurs="0"/>
                <xsd:element ref="ns3:MediaServiceDateTaken" minOccurs="0"/>
                <xsd:element ref="ns3:MediaLengthInSeconds" minOccurs="0"/>
                <xsd:element ref="ns3:MediaServiceLocation" minOccurs="0"/>
                <xsd:element ref="ns4:SharedWithUsers" minOccurs="0"/>
                <xsd:element ref="ns4:SharedWithDetails" minOccurs="0"/>
                <xsd:element ref="ns4:SharingHintHash" minOccurs="0"/>
                <xsd:element ref="ns3:_activity" minOccurs="0"/>
                <xsd:element ref="ns3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dc74434-3b5d-488f-a404-dff9a90f0b5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7" nillable="true" ma:displayName="Length (seconds)" ma:internalName="MediaLengthInSeconds" ma:readOnly="true">
      <xsd:simpleType>
        <xsd:restriction base="dms:Unknown"/>
      </xsd:simpleType>
    </xsd:element>
    <xsd:element name="MediaServiceLocation" ma:index="18" nillable="true" ma:displayName="Location" ma:internalName="MediaServiceLocation" ma:readOnly="true">
      <xsd:simpleType>
        <xsd:restriction base="dms:Text"/>
      </xsd:simpleType>
    </xsd:element>
    <xsd:element name="_activity" ma:index="22" nillable="true" ma:displayName="_activity" ma:hidden="true" ma:internalName="_activity">
      <xsd:simpleType>
        <xsd:restriction base="dms:Note"/>
      </xsd:simpleType>
    </xsd:element>
    <xsd:element name="MediaServiceObjectDetectorVersions" ma:index="23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a61ea54-4554-4f04-bcb1-ac57a84650ac" elementFormDefault="qualified">
    <xsd:import namespace="http://schemas.microsoft.com/office/2006/documentManagement/types"/>
    <xsd:import namespace="http://schemas.microsoft.com/office/infopath/2007/PartnerControls"/>
    <xsd:element name="SharedWithUsers" ma:index="19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21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761A7393-4BA6-4150-8908-D5B914FB223C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35881C9C-3B0B-4E71-BEAC-7EAEAF96987A}">
  <ds:schemaRefs>
    <ds:schemaRef ds:uri="http://purl.org/dc/dcmitype/"/>
    <ds:schemaRef ds:uri="http://schemas.microsoft.com/office/2006/documentManagement/types"/>
    <ds:schemaRef ds:uri="http://purl.org/dc/terms/"/>
    <ds:schemaRef ds:uri="http://schemas.openxmlformats.org/package/2006/metadata/core-properties"/>
    <ds:schemaRef ds:uri="http://schemas.microsoft.com/office/2006/metadata/properties"/>
    <ds:schemaRef ds:uri="http://www.w3.org/XML/1998/namespace"/>
    <ds:schemaRef ds:uri="http://schemas.microsoft.com/office/infopath/2007/PartnerControls"/>
    <ds:schemaRef ds:uri="aa61ea54-4554-4f04-bcb1-ac57a84650ac"/>
    <ds:schemaRef ds:uri="adc74434-3b5d-488f-a404-dff9a90f0b5d"/>
    <ds:schemaRef ds:uri="http://purl.org/dc/elements/1.1/"/>
  </ds:schemaRefs>
</ds:datastoreItem>
</file>

<file path=customXml/itemProps3.xml><?xml version="1.0" encoding="utf-8"?>
<ds:datastoreItem xmlns:ds="http://schemas.openxmlformats.org/officeDocument/2006/customXml" ds:itemID="{7F43CFC1-16AC-49CB-9E06-355DC41139C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dc74434-3b5d-488f-a404-dff9a90f0b5d"/>
    <ds:schemaRef ds:uri="aa61ea54-4554-4f04-bcb1-ac57a84650a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1386</TotalTime>
  <Words>972</Words>
  <Application>Microsoft Office PowerPoint</Application>
  <PresentationFormat>On-screen Show (16:9)</PresentationFormat>
  <Paragraphs>280</Paragraphs>
  <Slides>18</Slides>
  <Notes>17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5" baseType="lpstr">
      <vt:lpstr>Calibri Light</vt:lpstr>
      <vt:lpstr>Times New Roman</vt:lpstr>
      <vt:lpstr>Roboto</vt:lpstr>
      <vt:lpstr>Wingdings</vt:lpstr>
      <vt:lpstr>Arial</vt:lpstr>
      <vt:lpstr>Roboto Medium</vt:lpstr>
      <vt:lpstr>Simple Light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Erieka Santos</dc:creator>
  <cp:lastModifiedBy>Sibonginkosi Mlalazi</cp:lastModifiedBy>
  <cp:revision>38</cp:revision>
  <dcterms:modified xsi:type="dcterms:W3CDTF">2023-07-13T06:53:08Z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0x010100EA145C186C801E4DA84671C47D377556</vt:lpwstr>
  </property>
</Properties>
</file>